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27"/>
  </p:notesMasterIdLst>
  <p:sldIdLst>
    <p:sldId id="261" r:id="rId2"/>
    <p:sldId id="267" r:id="rId3"/>
    <p:sldId id="257" r:id="rId4"/>
    <p:sldId id="302" r:id="rId5"/>
    <p:sldId id="258" r:id="rId6"/>
    <p:sldId id="268" r:id="rId7"/>
    <p:sldId id="312" r:id="rId8"/>
    <p:sldId id="314" r:id="rId9"/>
    <p:sldId id="315" r:id="rId10"/>
    <p:sldId id="270" r:id="rId11"/>
    <p:sldId id="303" r:id="rId12"/>
    <p:sldId id="317" r:id="rId13"/>
    <p:sldId id="293" r:id="rId14"/>
    <p:sldId id="272" r:id="rId15"/>
    <p:sldId id="307" r:id="rId16"/>
    <p:sldId id="309" r:id="rId17"/>
    <p:sldId id="310" r:id="rId18"/>
    <p:sldId id="308" r:id="rId19"/>
    <p:sldId id="313" r:id="rId20"/>
    <p:sldId id="304" r:id="rId21"/>
    <p:sldId id="306" r:id="rId22"/>
    <p:sldId id="273" r:id="rId23"/>
    <p:sldId id="274" r:id="rId24"/>
    <p:sldId id="295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8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4F38C-8E11-47D0-9870-36BEA6BB33DF}" type="datetimeFigureOut">
              <a:rPr lang="th-TH" smtClean="0"/>
              <a:t>03/06/65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21577-EE87-4D8F-8545-735A1DE7A23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8471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527DB-3EC3-4ACE-BDF3-ADA8A86DD452}" type="datetimeFigureOut">
              <a:rPr lang="th-TH" smtClean="0"/>
              <a:t>03/06/65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C6DB-2BCE-463D-9069-8A610B1607FF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955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527DB-3EC3-4ACE-BDF3-ADA8A86DD452}" type="datetimeFigureOut">
              <a:rPr lang="th-TH" smtClean="0"/>
              <a:t>03/06/65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C6DB-2BCE-463D-9069-8A610B1607F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39028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527DB-3EC3-4ACE-BDF3-ADA8A86DD452}" type="datetimeFigureOut">
              <a:rPr lang="th-TH" smtClean="0"/>
              <a:t>03/06/65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C6DB-2BCE-463D-9069-8A610B1607F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0702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527DB-3EC3-4ACE-BDF3-ADA8A86DD452}" type="datetimeFigureOut">
              <a:rPr lang="th-TH" smtClean="0"/>
              <a:t>03/06/65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C6DB-2BCE-463D-9069-8A610B1607F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9606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527DB-3EC3-4ACE-BDF3-ADA8A86DD452}" type="datetimeFigureOut">
              <a:rPr lang="th-TH" smtClean="0"/>
              <a:t>03/06/65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C6DB-2BCE-463D-9069-8A610B1607FF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61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527DB-3EC3-4ACE-BDF3-ADA8A86DD452}" type="datetimeFigureOut">
              <a:rPr lang="th-TH" smtClean="0"/>
              <a:t>03/06/65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C6DB-2BCE-463D-9069-8A610B1607F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924615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527DB-3EC3-4ACE-BDF3-ADA8A86DD452}" type="datetimeFigureOut">
              <a:rPr lang="th-TH" smtClean="0"/>
              <a:t>03/06/65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C6DB-2BCE-463D-9069-8A610B1607F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1371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527DB-3EC3-4ACE-BDF3-ADA8A86DD452}" type="datetimeFigureOut">
              <a:rPr lang="th-TH" smtClean="0"/>
              <a:t>03/06/65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C6DB-2BCE-463D-9069-8A610B1607F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19573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527DB-3EC3-4ACE-BDF3-ADA8A86DD452}" type="datetimeFigureOut">
              <a:rPr lang="th-TH" smtClean="0"/>
              <a:t>03/06/65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C6DB-2BCE-463D-9069-8A610B1607F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0344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A9527DB-3EC3-4ACE-BDF3-ADA8A86DD452}" type="datetimeFigureOut">
              <a:rPr lang="th-TH" smtClean="0"/>
              <a:t>03/06/65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185C6DB-2BCE-463D-9069-8A610B1607F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45728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527DB-3EC3-4ACE-BDF3-ADA8A86DD452}" type="datetimeFigureOut">
              <a:rPr lang="th-TH" smtClean="0"/>
              <a:t>03/06/65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5C6DB-2BCE-463D-9069-8A610B1607F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55159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A9527DB-3EC3-4ACE-BDF3-ADA8A86DD452}" type="datetimeFigureOut">
              <a:rPr lang="th-TH" smtClean="0"/>
              <a:t>03/06/65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185C6DB-2BCE-463D-9069-8A610B1607FF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24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D9D84E7F-88DA-430B-B2E1-3D309E095A0E}"/>
              </a:ext>
            </a:extLst>
          </p:cNvPr>
          <p:cNvSpPr txBox="1">
            <a:spLocks/>
          </p:cNvSpPr>
          <p:nvPr/>
        </p:nvSpPr>
        <p:spPr>
          <a:xfrm>
            <a:off x="862916" y="587846"/>
            <a:ext cx="10466168" cy="1754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3600" b="1" dirty="0">
                <a:cs typeface="TH Sarabun New" panose="020B0500040200020003"/>
              </a:rPr>
              <a:t>เว็บไซต์หาผู้ร่วมงานระหว่าง ยูทูบเบอร์ และ นายจ้าง</a:t>
            </a:r>
            <a:b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Website </a:t>
            </a:r>
            <a:r>
              <a:rPr lang="en-GB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for Matching YouTuber and Employer for collaboration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8445A14-1577-45D6-B1EE-12B4BB7E7043}"/>
              </a:ext>
            </a:extLst>
          </p:cNvPr>
          <p:cNvSpPr txBox="1"/>
          <p:nvPr/>
        </p:nvSpPr>
        <p:spPr>
          <a:xfrm>
            <a:off x="1659968" y="2551837"/>
            <a:ext cx="854348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ผู้จัดทำโครงงาน </a:t>
            </a:r>
          </a:p>
          <a:p>
            <a:pPr algn="ctr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1.นาย พีรภัทร์ ศรีสวงค์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60332260068-0 ECP5Q</a:t>
            </a:r>
          </a:p>
          <a:p>
            <a:pPr algn="ctr"/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 ฤทธิเกียรติ เพียรธานี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60332260092-4 ECP5Q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824E6C0-5AB2-41C2-A528-A74CD4F5ACCE}"/>
              </a:ext>
            </a:extLst>
          </p:cNvPr>
          <p:cNvSpPr txBox="1"/>
          <p:nvPr/>
        </p:nvSpPr>
        <p:spPr>
          <a:xfrm>
            <a:off x="4342172" y="4577383"/>
            <a:ext cx="317907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อาจารย์ที่ปรึกษา</a:t>
            </a:r>
          </a:p>
          <a:p>
            <a:pPr algn="ctr"/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ดร.เฉลิมวุฒิ น้อยอุ่นแสน</a:t>
            </a:r>
          </a:p>
          <a:p>
            <a:pPr algn="ctr"/>
            <a:endParaRPr lang="th-TH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6872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28"/>
    </mc:Choice>
    <mc:Fallback xmlns="">
      <p:transition spd="slow" advTm="1052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33AE7DA7-4565-4FB1-81B1-DA019BA28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659" y="551325"/>
            <a:ext cx="3573324" cy="5578761"/>
          </a:xfrm>
          <a:prstGeom prst="rect">
            <a:avLst/>
          </a:prstGeom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7486FFA7-2853-4136-954D-099F28D15390}"/>
              </a:ext>
            </a:extLst>
          </p:cNvPr>
          <p:cNvSpPr txBox="1"/>
          <p:nvPr/>
        </p:nvSpPr>
        <p:spPr>
          <a:xfrm>
            <a:off x="1000369" y="551325"/>
            <a:ext cx="2331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- เข้าสู่ระบบ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C43D8583-0DA3-47CA-9CE4-F64AD54B7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4" y="1731447"/>
            <a:ext cx="5843439" cy="3690717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169DD0C-4FD1-439F-886F-4F01BF7E3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058" y="623671"/>
            <a:ext cx="3356573" cy="543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8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72"/>
    </mc:Choice>
    <mc:Fallback xmlns="">
      <p:transition spd="slow" advTm="3767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5B9D8521-3C3E-4A32-9207-D73246D87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965" y="1381494"/>
            <a:ext cx="2821354" cy="4404767"/>
          </a:xfrm>
          <a:prstGeom prst="rect">
            <a:avLst/>
          </a:prstGeom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7486FFA7-2853-4136-954D-099F28D15390}"/>
              </a:ext>
            </a:extLst>
          </p:cNvPr>
          <p:cNvSpPr txBox="1"/>
          <p:nvPr/>
        </p:nvSpPr>
        <p:spPr>
          <a:xfrm>
            <a:off x="1067370" y="415389"/>
            <a:ext cx="220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สมัครสมาชิก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F4859A5-39EC-4B63-9CC6-A0F0F57B0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74" y="1450812"/>
            <a:ext cx="2680921" cy="4295007"/>
          </a:xfrm>
          <a:prstGeom prst="rect">
            <a:avLst/>
          </a:prstGeom>
        </p:spPr>
      </p:pic>
      <p:pic>
        <p:nvPicPr>
          <p:cNvPr id="13" name="รูปภาพ 12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61A3FC8-97A2-4597-8288-716322017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216" y="3429000"/>
            <a:ext cx="4939161" cy="2623929"/>
          </a:xfrm>
          <a:prstGeom prst="rect">
            <a:avLst/>
          </a:prstGeom>
        </p:spPr>
      </p:pic>
      <p:pic>
        <p:nvPicPr>
          <p:cNvPr id="8" name="รูปภาพ 7" descr="รูปภาพประกอบด้วย ข้อความ, ภาพหน้าจอ, หน้าจอ, จอแสดงผล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54949C0-7FB1-4863-A590-718323C614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215" y="415389"/>
            <a:ext cx="4939161" cy="261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7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72"/>
    </mc:Choice>
    <mc:Fallback xmlns="">
      <p:transition spd="slow" advTm="3767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3277C06E-7CFD-461E-95CA-9388272C6AC2}"/>
              </a:ext>
            </a:extLst>
          </p:cNvPr>
          <p:cNvSpPr txBox="1">
            <a:spLocks/>
          </p:cNvSpPr>
          <p:nvPr/>
        </p:nvSpPr>
        <p:spPr bwMode="blackWhite">
          <a:xfrm>
            <a:off x="1701338" y="3004452"/>
            <a:ext cx="3849783" cy="156168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800" b="0" i="0" u="none" strike="noStrike" kern="1200" cap="all" spc="20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ill Sans MT" panose="020B0502020104020203"/>
                <a:ea typeface="+mj-ea"/>
                <a:cs typeface="Cordia New" panose="020B0304020202020204" pitchFamily="34" charset="-34"/>
              </a:rPr>
              <a:t>นายจ้าง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000" b="0" i="0" u="none" strike="noStrike" kern="1200" cap="all" spc="20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ill Sans MT" panose="020B0502020104020203"/>
                <a:ea typeface="+mj-ea"/>
                <a:cs typeface="Cordia New" panose="020B0304020202020204" pitchFamily="34" charset="-34"/>
              </a:rPr>
              <a:t>(</a:t>
            </a:r>
            <a:r>
              <a:rPr kumimoji="0" lang="en-US" sz="4000" b="0" i="0" u="none" strike="noStrike" kern="1200" cap="all" spc="20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H Sarabun New"/>
                <a:cs typeface="Cordia New" panose="020B0304020202020204" pitchFamily="34" charset="-34"/>
              </a:rPr>
              <a:t>Employer)</a:t>
            </a:r>
            <a:endParaRPr kumimoji="0" lang="en-US" sz="4800" b="0" i="0" u="none" strike="noStrike" kern="1200" cap="all" spc="20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TH Sarabun New"/>
              <a:cs typeface="Cordia New" panose="020B0304020202020204" pitchFamily="34" charset="-34"/>
            </a:endParaRP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C0C41F8F-7598-43DB-BDE0-403B2E9ADAAB}"/>
              </a:ext>
            </a:extLst>
          </p:cNvPr>
          <p:cNvSpPr txBox="1">
            <a:spLocks/>
          </p:cNvSpPr>
          <p:nvPr/>
        </p:nvSpPr>
        <p:spPr bwMode="blackWhite">
          <a:xfrm>
            <a:off x="6491901" y="3004452"/>
            <a:ext cx="3849784" cy="156168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800" b="0" i="0" u="none" strike="noStrike" kern="1200" cap="all" spc="20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ill Sans MT" panose="020B0502020104020203"/>
                <a:ea typeface="+mj-ea"/>
                <a:cs typeface="Cordia New" panose="020B0304020202020204" pitchFamily="34" charset="-34"/>
              </a:rPr>
              <a:t>ยูทูบเบอร์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000" b="0" i="0" u="none" strike="noStrike" kern="1200" cap="all" spc="20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ill Sans MT" panose="020B0502020104020203"/>
                <a:ea typeface="+mj-ea"/>
                <a:cs typeface="Cordia New" panose="020B0304020202020204" pitchFamily="34" charset="-34"/>
              </a:rPr>
              <a:t>(</a:t>
            </a:r>
            <a:r>
              <a:rPr kumimoji="0" lang="en-US" sz="4000" b="0" i="0" u="none" strike="noStrike" kern="1200" cap="all" spc="20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H Sarabun New"/>
                <a:cs typeface="Cordia New" panose="020B0304020202020204" pitchFamily="34" charset="-34"/>
              </a:rPr>
              <a:t>YouTuber)</a:t>
            </a:r>
            <a:endParaRPr kumimoji="0" lang="en-US" sz="4800" b="0" i="0" u="none" strike="noStrike" kern="1200" cap="all" spc="20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TH Sarabun New"/>
              <a:cs typeface="Cordia New" panose="020B0304020202020204" pitchFamily="34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7F2B3B26-1117-476F-9D91-B29D72C7889B}"/>
              </a:ext>
            </a:extLst>
          </p:cNvPr>
          <p:cNvSpPr/>
          <p:nvPr/>
        </p:nvSpPr>
        <p:spPr>
          <a:xfrm>
            <a:off x="2833306" y="1743502"/>
            <a:ext cx="65253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th-TH" sz="4400" dirty="0">
                <a:solidFill>
                  <a:prstClr val="black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การสมัครสมาชิกจะมีบัญชีอยู่ 2 ประเภท</a:t>
            </a:r>
          </a:p>
        </p:txBody>
      </p:sp>
    </p:spTree>
    <p:extLst>
      <p:ext uri="{BB962C8B-B14F-4D97-AF65-F5344CB8AC3E}">
        <p14:creationId xmlns:p14="http://schemas.microsoft.com/office/powerpoint/2010/main" val="413904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2"/>
    </mc:Choice>
    <mc:Fallback xmlns="">
      <p:transition spd="slow" advTm="298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3277C06E-7CFD-461E-95CA-9388272C6AC2}"/>
              </a:ext>
            </a:extLst>
          </p:cNvPr>
          <p:cNvSpPr txBox="1">
            <a:spLocks/>
          </p:cNvSpPr>
          <p:nvPr/>
        </p:nvSpPr>
        <p:spPr bwMode="blackWhite">
          <a:xfrm>
            <a:off x="3209778" y="2086088"/>
            <a:ext cx="5772443" cy="2685821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800" b="0" i="0" u="none" strike="noStrike" kern="1200" cap="all" spc="20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ill Sans MT" panose="020B0502020104020203"/>
                <a:ea typeface="+mj-ea"/>
                <a:cs typeface="Cordia New" panose="020B0304020202020204" pitchFamily="34" charset="-34"/>
              </a:rPr>
              <a:t>นายจ้าง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000" b="0" i="0" u="none" strike="noStrike" kern="1200" cap="all" spc="20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ill Sans MT" panose="020B0502020104020203"/>
                <a:ea typeface="+mj-ea"/>
                <a:cs typeface="Cordia New" panose="020B0304020202020204" pitchFamily="34" charset="-34"/>
              </a:rPr>
              <a:t>(</a:t>
            </a:r>
            <a:r>
              <a:rPr kumimoji="0" lang="en-US" sz="4000" b="0" i="0" u="none" strike="noStrike" kern="1200" cap="all" spc="20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H Sarabun New"/>
                <a:cs typeface="Cordia New" panose="020B0304020202020204" pitchFamily="34" charset="-34"/>
              </a:rPr>
              <a:t>Employer)</a:t>
            </a:r>
            <a:endParaRPr kumimoji="0" lang="en-US" sz="4800" b="0" i="0" u="none" strike="noStrike" kern="1200" cap="all" spc="20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TH Sarabun New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9443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2"/>
    </mc:Choice>
    <mc:Fallback xmlns="">
      <p:transition spd="slow" advTm="298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66143C93-5670-47DD-83BA-38CC0FC411F5}"/>
              </a:ext>
            </a:extLst>
          </p:cNvPr>
          <p:cNvSpPr/>
          <p:nvPr/>
        </p:nvSpPr>
        <p:spPr>
          <a:xfrm>
            <a:off x="1035619" y="311735"/>
            <a:ext cx="74558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th-TH" sz="3600" dirty="0">
                <a:solidFill>
                  <a:prstClr val="black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- เมื่อเข้าสู่ระบบแล้วก็จะพบกับหน้าแนะนำ </a:t>
            </a:r>
            <a:r>
              <a:rPr lang="en-US" sz="3600" dirty="0">
                <a:solidFill>
                  <a:prstClr val="black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Youtuber</a:t>
            </a:r>
            <a:endParaRPr lang="th-TH" sz="3600" dirty="0">
              <a:solidFill>
                <a:prstClr val="black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0EC7A8C-211B-4A04-9EBA-62B6446D1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710" y="1254868"/>
            <a:ext cx="8901662" cy="475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7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62"/>
    </mc:Choice>
    <mc:Fallback xmlns="">
      <p:transition spd="slow" advTm="3586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66143C93-5670-47DD-83BA-38CC0FC411F5}"/>
              </a:ext>
            </a:extLst>
          </p:cNvPr>
          <p:cNvSpPr/>
          <p:nvPr/>
        </p:nvSpPr>
        <p:spPr>
          <a:xfrm>
            <a:off x="992687" y="767111"/>
            <a:ext cx="31229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th-TH" sz="3600" dirty="0">
                <a:solidFill>
                  <a:prstClr val="black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ค้นหาจากประเภท</a:t>
            </a:r>
          </a:p>
          <a:p>
            <a:pPr marL="742950" lvl="0" indent="-742950">
              <a:buAutoNum type="arabicPeriod"/>
            </a:pPr>
            <a:endParaRPr lang="th-TH" sz="3600" dirty="0">
              <a:solidFill>
                <a:prstClr val="black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742950" lvl="0" indent="-742950">
              <a:buAutoNum type="arabicPeriod"/>
            </a:pPr>
            <a:endParaRPr lang="th-TH" sz="3600" dirty="0">
              <a:solidFill>
                <a:prstClr val="black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742950" lvl="0" indent="-742950">
              <a:buAutoNum type="arabicPeriod"/>
            </a:pPr>
            <a:endParaRPr lang="th-TH" sz="3600" dirty="0">
              <a:solidFill>
                <a:prstClr val="black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742950" lvl="0" indent="-742950">
              <a:buAutoNum type="arabicPeriod"/>
            </a:pPr>
            <a:endParaRPr lang="th-TH" sz="3600" dirty="0">
              <a:solidFill>
                <a:prstClr val="black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0"/>
            <a:r>
              <a:rPr lang="th-TH" sz="3600" dirty="0">
                <a:solidFill>
                  <a:prstClr val="black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ค้นหาจากชื่อ</a:t>
            </a:r>
          </a:p>
        </p:txBody>
      </p:sp>
      <p:pic>
        <p:nvPicPr>
          <p:cNvPr id="6" name="รูปภาพ 5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7EB71CC-4548-4829-AF2B-72C56C4A3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03" y="3339248"/>
            <a:ext cx="5301034" cy="2821696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BD578BE4-1CBF-42F8-AACD-96DF86DB3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024" y="309992"/>
            <a:ext cx="5337592" cy="282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0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62"/>
    </mc:Choice>
    <mc:Fallback xmlns="">
      <p:transition spd="slow" advTm="3586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8519A04E-66F1-4136-8B73-FEFE652E3F4D}"/>
              </a:ext>
            </a:extLst>
          </p:cNvPr>
          <p:cNvSpPr/>
          <p:nvPr/>
        </p:nvSpPr>
        <p:spPr>
          <a:xfrm>
            <a:off x="1237786" y="2004129"/>
            <a:ext cx="33010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th-TH" sz="3600" dirty="0">
                <a:solidFill>
                  <a:prstClr val="black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แสดงข้อมูลในช่อง</a:t>
            </a:r>
          </a:p>
          <a:p>
            <a:pPr lvl="0"/>
            <a:r>
              <a:rPr lang="th-TH" sz="3600" dirty="0">
                <a:solidFill>
                  <a:prstClr val="black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ตัวอย่างวีดีโอ </a:t>
            </a:r>
          </a:p>
          <a:p>
            <a:pPr lvl="0"/>
            <a:r>
              <a:rPr lang="th-TH" sz="3600" dirty="0">
                <a:solidFill>
                  <a:prstClr val="black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กราฟการเติบโต</a:t>
            </a:r>
          </a:p>
        </p:txBody>
      </p:sp>
      <p:pic>
        <p:nvPicPr>
          <p:cNvPr id="3" name="รูปภาพ 2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19CCF50F-46F9-4BCE-BE7C-81DC23F75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502" y="633501"/>
            <a:ext cx="5876506" cy="3124954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5D372474-23E7-40B4-91DE-7084796CCFE8}"/>
              </a:ext>
            </a:extLst>
          </p:cNvPr>
          <p:cNvSpPr txBox="1"/>
          <p:nvPr/>
        </p:nvSpPr>
        <p:spPr>
          <a:xfrm>
            <a:off x="839017" y="1094068"/>
            <a:ext cx="25218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dirty="0"/>
              <a:t>ชมหน้าโปรไฟล์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ABF88F1B-7E5E-43CA-A93E-7B7A5F262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810" y="4339511"/>
            <a:ext cx="3643481" cy="1943190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B672B48C-7F1D-45C2-805C-BA0867D76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675" y="4339510"/>
            <a:ext cx="3562184" cy="188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8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81"/>
    </mc:Choice>
    <mc:Fallback xmlns="">
      <p:transition spd="slow" advTm="5908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8519A04E-66F1-4136-8B73-FEFE652E3F4D}"/>
              </a:ext>
            </a:extLst>
          </p:cNvPr>
          <p:cNvSpPr/>
          <p:nvPr/>
        </p:nvSpPr>
        <p:spPr>
          <a:xfrm>
            <a:off x="1079985" y="337426"/>
            <a:ext cx="49391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Tx/>
              <a:buChar char="-"/>
            </a:pPr>
            <a:r>
              <a:rPr lang="th-TH" sz="3600" dirty="0">
                <a:solidFill>
                  <a:prstClr val="black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ส่งข้อความ</a:t>
            </a:r>
          </a:p>
          <a:p>
            <a:pPr marL="571500" lvl="0" indent="-571500">
              <a:buFontTx/>
              <a:buChar char="-"/>
            </a:pPr>
            <a:r>
              <a:rPr lang="th-TH" sz="3600" dirty="0">
                <a:solidFill>
                  <a:prstClr val="black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ส่งอีเมลแจ้งเตือนให้ผู้รับได้ทราบ</a:t>
            </a:r>
          </a:p>
        </p:txBody>
      </p:sp>
      <p:pic>
        <p:nvPicPr>
          <p:cNvPr id="5" name="รูปภาพ 4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25021F4-CE1E-4285-9F00-EAE1B8359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180" y="1869034"/>
            <a:ext cx="7875639" cy="419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6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81"/>
    </mc:Choice>
    <mc:Fallback xmlns="">
      <p:transition spd="slow" advTm="5908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B9116309-AAF3-488A-92EA-4E22605518F3}"/>
              </a:ext>
            </a:extLst>
          </p:cNvPr>
          <p:cNvSpPr/>
          <p:nvPr/>
        </p:nvSpPr>
        <p:spPr>
          <a:xfrm>
            <a:off x="1337994" y="276666"/>
            <a:ext cx="3552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dirty="0">
                <a:solidFill>
                  <a:prstClr val="black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3600" dirty="0">
                <a:solidFill>
                  <a:prstClr val="black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หน้าโปรไฟล์ส่วนตัว</a:t>
            </a:r>
          </a:p>
        </p:txBody>
      </p:sp>
      <p:pic>
        <p:nvPicPr>
          <p:cNvPr id="5" name="รูปภาพ 4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842EDFD-7839-41E6-BF45-03523CA8E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099" y="1415844"/>
            <a:ext cx="8443597" cy="448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1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87"/>
    </mc:Choice>
    <mc:Fallback xmlns="">
      <p:transition spd="slow" advTm="3128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3277C06E-7CFD-461E-95CA-9388272C6AC2}"/>
              </a:ext>
            </a:extLst>
          </p:cNvPr>
          <p:cNvSpPr txBox="1">
            <a:spLocks/>
          </p:cNvSpPr>
          <p:nvPr/>
        </p:nvSpPr>
        <p:spPr bwMode="blackWhite">
          <a:xfrm>
            <a:off x="3209778" y="2086088"/>
            <a:ext cx="5772443" cy="2685821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800" b="0" i="0" u="none" strike="noStrike" kern="1200" cap="all" spc="20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ill Sans MT" panose="020B0502020104020203"/>
                <a:ea typeface="+mj-ea"/>
                <a:cs typeface="Cordia New" panose="020B0304020202020204" pitchFamily="34" charset="-34"/>
              </a:rPr>
              <a:t>ยูทูบเบอร์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000" b="0" i="0" u="none" strike="noStrike" kern="1200" cap="all" spc="20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ill Sans MT" panose="020B0502020104020203"/>
                <a:ea typeface="+mj-ea"/>
                <a:cs typeface="Cordia New" panose="020B0304020202020204" pitchFamily="34" charset="-34"/>
              </a:rPr>
              <a:t>(</a:t>
            </a:r>
            <a:r>
              <a:rPr kumimoji="0" lang="en-US" sz="4000" b="0" i="0" u="none" strike="noStrike" kern="1200" cap="all" spc="20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TH Sarabun New"/>
                <a:cs typeface="Cordia New" panose="020B0304020202020204" pitchFamily="34" charset="-34"/>
              </a:rPr>
              <a:t>YouTuber)</a:t>
            </a:r>
            <a:endParaRPr kumimoji="0" lang="en-US" sz="4800" b="0" i="0" u="none" strike="noStrike" kern="1200" cap="all" spc="20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TH Sarabun New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3962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2"/>
    </mc:Choice>
    <mc:Fallback xmlns="">
      <p:transition spd="slow" advTm="298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5A261CCE-6E5F-4905-9E9A-7264AF987D99}"/>
              </a:ext>
            </a:extLst>
          </p:cNvPr>
          <p:cNvSpPr/>
          <p:nvPr/>
        </p:nvSpPr>
        <p:spPr>
          <a:xfrm>
            <a:off x="1012062" y="522664"/>
            <a:ext cx="45576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b="1" dirty="0">
                <a:ea typeface="Calibri" panose="020F0502020204030204" pitchFamily="34" charset="0"/>
                <a:cs typeface="TH Sarabun New" panose="020B0500040200020003" pitchFamily="34" charset="-34"/>
              </a:rPr>
              <a:t>ความเป็นมาและความสำคัญของปัญหา</a:t>
            </a:r>
            <a:endParaRPr lang="th-TH" sz="3200" dirty="0"/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04E445C0-3488-4261-BE0D-8D7E20338ADB}"/>
              </a:ext>
            </a:extLst>
          </p:cNvPr>
          <p:cNvSpPr/>
          <p:nvPr/>
        </p:nvSpPr>
        <p:spPr>
          <a:xfrm>
            <a:off x="1012062" y="1594523"/>
            <a:ext cx="107203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FF871C65-D2AA-4595-9C94-248B9FC70B75}"/>
              </a:ext>
            </a:extLst>
          </p:cNvPr>
          <p:cNvSpPr txBox="1"/>
          <p:nvPr/>
        </p:nvSpPr>
        <p:spPr>
          <a:xfrm>
            <a:off x="392078" y="1477825"/>
            <a:ext cx="1140784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dirty="0">
                <a:cs typeface="TH Sarabun New" panose="020B0500040200020003"/>
              </a:rPr>
              <a:t>	เว็บไซต์ยูทูบได้รับความนิยมอย่างต่อเนื่อง มีผู้ใช้งานปัจจุบันมากถึง 2.3 พันล้านยูเซอร์ และเจ้าของธุรกิจที่เป็นสินค้าหรือบริการนั้นเล็งเห็นโอกาส จึงเข้ามาทำการตลาดบนสื่อเว็บไซต์ยูทูบอย่างแพร่หลาย โดยผู้ใช้งานทั่วไปสามารถสร้างรายได้จากยูทูบได้ สามารถทำเป็นอาชีพได้จริง และเป็นอาชีพที่ได้รับความสนใจในปัจจุบันเป็นอย่างมาก เป็นอาชีพใหม่ที่เรียกว่ายูทูบเบอร์ หากยอดรับชมวิดีโอมีมากก็ได้รับรายได้มากโดยทางเว็บไซต์ยูทูบเป็นผู้จ่าย และรายได้อีกทางหนึ่งคือการโฆษณาสินค้าและบริการนั้น ๆ ผ่านวิดีโอ โดยที่ติดต่อกันโดยตรงระหว่างยูทูบเบอร์ และเจ้าของธุรกิจ ทำให้ยูทูบเบอร์มีโอกาสสร้างรายได้ได้ถึงสองต่อ</a:t>
            </a:r>
          </a:p>
          <a:p>
            <a:endParaRPr lang="th-TH" sz="2400" dirty="0">
              <a:cs typeface="TH Sarabun New" panose="020B0500040200020003"/>
            </a:endParaRPr>
          </a:p>
          <a:p>
            <a:endParaRPr lang="th-TH" sz="2400" dirty="0">
              <a:cs typeface="TH Sarabun New" panose="020B0500040200020003"/>
            </a:endParaRPr>
          </a:p>
          <a:p>
            <a:r>
              <a:rPr lang="th-TH" sz="2400" dirty="0">
                <a:cs typeface="TH Sarabun New" panose="020B0500040200020003"/>
              </a:rPr>
              <a:t>	ดังนั้นผู้จัดทำโครงงานชิ้นนี้จึงเล็งเห็นปัญหาในการพบเจอกันระหว่างยูทูบเบอร์และเจ้าของธุรกิจ ที่มีอยู่มากมาย </a:t>
            </a:r>
          </a:p>
          <a:p>
            <a:r>
              <a:rPr lang="th-TH" sz="2400" dirty="0">
                <a:cs typeface="TH Sarabun New" panose="020B0500040200020003"/>
              </a:rPr>
              <a:t>โดยที่ทั้งคู่จะต้องเลือกมาทำงานร่วมกันนั้น แนวทางวิดีโอของยูทูบเบอร์ หรือสินค้าและบริการของเจ้าของธุรกิจนั้นเหมาะสมกันหรือไม่ </a:t>
            </a:r>
          </a:p>
          <a:p>
            <a:r>
              <a:rPr lang="th-TH" sz="2400" dirty="0">
                <a:cs typeface="TH Sarabun New" panose="020B0500040200020003"/>
              </a:rPr>
              <a:t>ทางผู้จัดทำจึงได้พัฒนาเว็บไซต์ สำหรับค้นหาผู้ที่เหมาะสมกัน ให้ได้มาเจอซึ่งกันและกันระหว่างยูทูบเบอร์และเจ้าของธุรกิจ</a:t>
            </a:r>
          </a:p>
        </p:txBody>
      </p:sp>
    </p:spTree>
    <p:extLst>
      <p:ext uri="{BB962C8B-B14F-4D97-AF65-F5344CB8AC3E}">
        <p14:creationId xmlns:p14="http://schemas.microsoft.com/office/powerpoint/2010/main" val="167076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90"/>
    </mc:Choice>
    <mc:Fallback xmlns="">
      <p:transition spd="slow" advTm="6549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66143C93-5670-47DD-83BA-38CC0FC411F5}"/>
              </a:ext>
            </a:extLst>
          </p:cNvPr>
          <p:cNvSpPr/>
          <p:nvPr/>
        </p:nvSpPr>
        <p:spPr>
          <a:xfrm>
            <a:off x="1035411" y="235282"/>
            <a:ext cx="74558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th-TH" sz="3600" dirty="0">
                <a:solidFill>
                  <a:prstClr val="black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en-US" sz="3600" dirty="0">
                <a:solidFill>
                  <a:prstClr val="black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3600" dirty="0">
                <a:solidFill>
                  <a:prstClr val="black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เมื่อเข้าสู่ระบบแล้วก็จะพบกับหน้าแนะนำ </a:t>
            </a:r>
            <a:r>
              <a:rPr lang="en-US" sz="3600" dirty="0">
                <a:solidFill>
                  <a:prstClr val="black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Sponsor </a:t>
            </a:r>
            <a:endParaRPr lang="th-TH" sz="3600" dirty="0">
              <a:solidFill>
                <a:prstClr val="black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70CA05A8-F9A3-4738-AD42-56B399FCE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32" y="1254840"/>
            <a:ext cx="8996516" cy="480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62"/>
    </mc:Choice>
    <mc:Fallback xmlns="">
      <p:transition spd="slow" advTm="3586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66143C93-5670-47DD-83BA-38CC0FC411F5}"/>
              </a:ext>
            </a:extLst>
          </p:cNvPr>
          <p:cNvSpPr/>
          <p:nvPr/>
        </p:nvSpPr>
        <p:spPr>
          <a:xfrm>
            <a:off x="1012352" y="747447"/>
            <a:ext cx="31229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th-TH" sz="3600" dirty="0">
                <a:solidFill>
                  <a:prstClr val="black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ค้นหาจากประเภท</a:t>
            </a:r>
          </a:p>
          <a:p>
            <a:pPr marL="742950" lvl="0" indent="-742950">
              <a:buAutoNum type="arabicPeriod"/>
            </a:pPr>
            <a:endParaRPr lang="th-TH" sz="3600" dirty="0">
              <a:solidFill>
                <a:prstClr val="black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742950" lvl="0" indent="-742950">
              <a:buAutoNum type="arabicPeriod"/>
            </a:pPr>
            <a:endParaRPr lang="th-TH" sz="3600" dirty="0">
              <a:solidFill>
                <a:prstClr val="black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742950" lvl="0" indent="-742950">
              <a:buAutoNum type="arabicPeriod"/>
            </a:pPr>
            <a:endParaRPr lang="th-TH" sz="3600" dirty="0">
              <a:solidFill>
                <a:prstClr val="black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742950" lvl="0" indent="-742950">
              <a:buAutoNum type="arabicPeriod"/>
            </a:pPr>
            <a:endParaRPr lang="th-TH" sz="3600" dirty="0">
              <a:solidFill>
                <a:prstClr val="black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0"/>
            <a:r>
              <a:rPr lang="th-TH" sz="3600" dirty="0">
                <a:solidFill>
                  <a:prstClr val="black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ค้นหาจากชื่อ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85F9C81-0C80-4215-ABFB-BE3757886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831" y="309622"/>
            <a:ext cx="5163842" cy="2748670"/>
          </a:xfrm>
          <a:prstGeom prst="rect">
            <a:avLst/>
          </a:prstGeom>
        </p:spPr>
      </p:pic>
      <p:pic>
        <p:nvPicPr>
          <p:cNvPr id="6" name="รูปภาพ 5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7EB71CC-4548-4829-AF2B-72C56C4A3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831" y="3429000"/>
            <a:ext cx="5163842" cy="274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1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62"/>
    </mc:Choice>
    <mc:Fallback xmlns="">
      <p:transition spd="slow" advTm="3586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8519A04E-66F1-4136-8B73-FEFE652E3F4D}"/>
              </a:ext>
            </a:extLst>
          </p:cNvPr>
          <p:cNvSpPr/>
          <p:nvPr/>
        </p:nvSpPr>
        <p:spPr>
          <a:xfrm>
            <a:off x="1130173" y="1114518"/>
            <a:ext cx="3301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th-TH" sz="3600" dirty="0">
                <a:solidFill>
                  <a:prstClr val="black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ส่งข้อความ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0BC2BFA-3067-47A0-994A-1F6F350A5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621" y="176147"/>
            <a:ext cx="5358043" cy="2846460"/>
          </a:xfrm>
          <a:prstGeom prst="rect">
            <a:avLst/>
          </a:prstGeom>
        </p:spPr>
      </p:pic>
      <p:pic>
        <p:nvPicPr>
          <p:cNvPr id="8" name="รูปภาพ 7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FEDECDD-FCA8-458A-955C-33EC20990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621" y="3341900"/>
            <a:ext cx="5358044" cy="284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9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81"/>
    </mc:Choice>
    <mc:Fallback xmlns="">
      <p:transition spd="slow" advTm="5908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B9116309-AAF3-488A-92EA-4E22605518F3}"/>
              </a:ext>
            </a:extLst>
          </p:cNvPr>
          <p:cNvSpPr/>
          <p:nvPr/>
        </p:nvSpPr>
        <p:spPr>
          <a:xfrm>
            <a:off x="1337995" y="276666"/>
            <a:ext cx="33135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dirty="0">
                <a:solidFill>
                  <a:prstClr val="black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3600" dirty="0">
                <a:solidFill>
                  <a:prstClr val="black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หน้าโปรไฟล์ส่วนตัว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860AF0FA-3D51-42C5-8518-DE0D31625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69" y="1270910"/>
            <a:ext cx="9175262" cy="489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287"/>
    </mc:Choice>
    <mc:Fallback xmlns="">
      <p:transition spd="slow" advTm="31287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A901407A-AE3A-4D7D-87E4-87E5400A41AC}"/>
              </a:ext>
            </a:extLst>
          </p:cNvPr>
          <p:cNvSpPr txBox="1"/>
          <p:nvPr/>
        </p:nvSpPr>
        <p:spPr>
          <a:xfrm>
            <a:off x="4738357" y="555268"/>
            <a:ext cx="36162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b="1" dirty="0"/>
              <a:t>ภาพรวมของระบบ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5A7F4F65-1CF6-4240-B6DE-105713B9C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794" y="1800554"/>
            <a:ext cx="9282113" cy="349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0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39"/>
    </mc:Choice>
    <mc:Fallback xmlns="">
      <p:transition spd="slow" advTm="3973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F2F51B0-212A-45C2-AA04-C6F9AEBA9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591" y="1231506"/>
            <a:ext cx="10318418" cy="4394988"/>
          </a:xfrm>
        </p:spPr>
        <p:txBody>
          <a:bodyPr/>
          <a:lstStyle/>
          <a:p>
            <a:r>
              <a:rPr lang="th-TH" sz="8000" dirty="0"/>
              <a:t>จบการนำเสนอ</a:t>
            </a:r>
          </a:p>
        </p:txBody>
      </p:sp>
    </p:spTree>
    <p:extLst>
      <p:ext uri="{BB962C8B-B14F-4D97-AF65-F5344CB8AC3E}">
        <p14:creationId xmlns:p14="http://schemas.microsoft.com/office/powerpoint/2010/main" val="210803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67"/>
    </mc:Choice>
    <mc:Fallback xmlns="">
      <p:transition spd="slow" advTm="1056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1257B79D-5005-4771-8CD7-35F2E74EE040}"/>
              </a:ext>
            </a:extLst>
          </p:cNvPr>
          <p:cNvSpPr/>
          <p:nvPr/>
        </p:nvSpPr>
        <p:spPr>
          <a:xfrm>
            <a:off x="506603" y="2043364"/>
            <a:ext cx="11178791" cy="277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</a:t>
            </a: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th-TH" sz="32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วิเคราะห์และออกแบบพัฒนาเว็บไซต์หาผู้ร่วมงานระหว่าง ยูทูบเบอร์ และ นายจ้าง</a:t>
            </a:r>
            <a:endParaRPr lang="th-TH" sz="3600" dirty="0"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marL="571500" indent="-5715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 เพื่อศึกษาหลักการทำงานของ </a:t>
            </a: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Flask Framework </a:t>
            </a:r>
          </a:p>
          <a:p>
            <a:pPr marL="571500" indent="-5715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 </a:t>
            </a: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เพื่อให้ยูทูบเบอร์ ค้นหาผู้สนับสนุนที่เหมาะสมกับตนเองได้</a:t>
            </a:r>
          </a:p>
          <a:p>
            <a:pPr marL="571500" indent="-5715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 เพื่อให้เจ้าของธุรกิจ ค้นหายูทูบเบอร์ที่ช่วยโปรโมทธุรกิจของตนเองได้ </a:t>
            </a:r>
            <a:endParaRPr lang="en-US" sz="36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56234465-21B8-4143-8226-65E7E4E04466}"/>
              </a:ext>
            </a:extLst>
          </p:cNvPr>
          <p:cNvSpPr txBox="1"/>
          <p:nvPr/>
        </p:nvSpPr>
        <p:spPr>
          <a:xfrm>
            <a:off x="951913" y="1006408"/>
            <a:ext cx="10288173" cy="685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th-TH" sz="36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วัตถุประสงค์</a:t>
            </a:r>
            <a:endParaRPr lang="en-US" sz="2400" b="1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6111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95"/>
    </mc:Choice>
    <mc:Fallback xmlns="">
      <p:transition spd="slow" advTm="2269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AD1C9620-C1C6-455F-8149-7516AFBBC1C3}"/>
              </a:ext>
            </a:extLst>
          </p:cNvPr>
          <p:cNvSpPr/>
          <p:nvPr/>
        </p:nvSpPr>
        <p:spPr>
          <a:xfrm>
            <a:off x="951913" y="2043364"/>
            <a:ext cx="11019692" cy="277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	</a:t>
            </a: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สามารถสมัครสมาชิก และแก้ไข้ข้อมูลได้</a:t>
            </a:r>
          </a:p>
          <a:p>
            <a:pPr marL="571500" indent="-5715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สามารถค้นหาสมาชิกได้</a:t>
            </a:r>
          </a:p>
          <a:p>
            <a:pPr marL="571500" indent="-5715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สามารถนำข้อมูลจาก </a:t>
            </a: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YouTube API </a:t>
            </a: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มาแสดงผล</a:t>
            </a:r>
          </a:p>
          <a:p>
            <a:pPr marL="571500" indent="-5715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สามารถติดต่อสื่อสารผ่านข้อความ และบันทึกประวัติการสนทนา 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418656B1-D617-4953-9D04-CBAE470EC57B}"/>
              </a:ext>
            </a:extLst>
          </p:cNvPr>
          <p:cNvSpPr txBox="1"/>
          <p:nvPr/>
        </p:nvSpPr>
        <p:spPr>
          <a:xfrm>
            <a:off x="951913" y="1006408"/>
            <a:ext cx="10288173" cy="685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th-TH" sz="36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ขอบเขตของการทำโครงการ</a:t>
            </a:r>
            <a:endParaRPr lang="en-US" sz="2400" b="1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7238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95"/>
    </mc:Choice>
    <mc:Fallback xmlns="">
      <p:transition spd="slow" advTm="2269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DF44C0E4-D1AE-42E2-A86C-FC8D7F6C4FB0}"/>
              </a:ext>
            </a:extLst>
          </p:cNvPr>
          <p:cNvSpPr/>
          <p:nvPr/>
        </p:nvSpPr>
        <p:spPr>
          <a:xfrm>
            <a:off x="951913" y="2064484"/>
            <a:ext cx="10288173" cy="2075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</a:t>
            </a: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ได้พัฒนาเว็บไซต์หาผู้ร่วมงานระหว่าง ยูทูบเบอร์ และ นายจ้าง</a:t>
            </a:r>
          </a:p>
          <a:p>
            <a:pPr marL="571500" indent="-5715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  ช่วยให้ยูทูบเบอร์ และ นายจ้าง ได้พบกันได้ตรงตามความต้องการซึ่งกัน</a:t>
            </a:r>
          </a:p>
          <a:p>
            <a:pPr marL="571500" indent="-5715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th-TH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สามารถสร้างเว็บไซต์โดยใช้ </a:t>
            </a:r>
            <a:r>
              <a:rPr lang="en-US" sz="36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Flask Framework </a:t>
            </a: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505BD559-79E2-47EB-B48F-978E01E4CC59}"/>
              </a:ext>
            </a:extLst>
          </p:cNvPr>
          <p:cNvSpPr txBox="1"/>
          <p:nvPr/>
        </p:nvSpPr>
        <p:spPr>
          <a:xfrm>
            <a:off x="951913" y="1006408"/>
            <a:ext cx="10288173" cy="685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th-TH" sz="36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ประโยชน์ที่คาดว่าจะได้รับ</a:t>
            </a:r>
            <a:endParaRPr lang="en-US" sz="3600" b="1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9156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60"/>
    </mc:Choice>
    <mc:Fallback xmlns="">
      <p:transition spd="slow" advTm="816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11B12E88-2D24-4875-960A-057997B3C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04" y="2918907"/>
            <a:ext cx="2025552" cy="792666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7CA53599-56A7-4666-95B1-6D9E8DA74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305" y="2933688"/>
            <a:ext cx="2932832" cy="990624"/>
          </a:xfrm>
          <a:prstGeom prst="rect">
            <a:avLst/>
          </a:prstGeom>
        </p:spPr>
      </p:pic>
      <p:pic>
        <p:nvPicPr>
          <p:cNvPr id="7" name="รูปภาพ 6" descr="รูปภาพประกอบด้วย ข้อความ, ภาพตัดปะ, ชุดปฐมพยาบาล, สัญลักษณ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498F297-D48E-4B46-8E3B-2D9AF1C64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200" y="2759427"/>
            <a:ext cx="1826716" cy="1111624"/>
          </a:xfrm>
          <a:prstGeom prst="rect">
            <a:avLst/>
          </a:prstGeom>
        </p:spPr>
      </p:pic>
      <p:pic>
        <p:nvPicPr>
          <p:cNvPr id="8" name="รูปภาพ 7" descr="รูปภาพประกอบด้วย ข้อความ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A728783-09B9-4B74-B491-0E55E5975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956" y="2857824"/>
            <a:ext cx="2190440" cy="914831"/>
          </a:xfrm>
          <a:prstGeom prst="rect">
            <a:avLst/>
          </a:prstGeom>
        </p:spPr>
      </p:pic>
      <p:pic>
        <p:nvPicPr>
          <p:cNvPr id="9" name="รูปภาพ 8" descr="รูปภาพประกอบด้วย ข้อความ, ภาพตัดป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DFA2650-5EED-4CD1-B4E7-DB3B271B3B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983" y="4159996"/>
            <a:ext cx="2297503" cy="1292345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35F91800-3DBB-46B9-9F48-400B50D458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223" y="4015216"/>
            <a:ext cx="1581906" cy="1581906"/>
          </a:xfrm>
          <a:prstGeom prst="rect">
            <a:avLst/>
          </a:prstGeom>
        </p:spPr>
      </p:pic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3D57EC9D-762E-44A5-922C-9ADD7EF50F1C}"/>
              </a:ext>
            </a:extLst>
          </p:cNvPr>
          <p:cNvSpPr txBox="1"/>
          <p:nvPr/>
        </p:nvSpPr>
        <p:spPr>
          <a:xfrm>
            <a:off x="1698824" y="1139875"/>
            <a:ext cx="6093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องค์ประกอบหลักของโครงงาน</a:t>
            </a:r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A8C6056D-33EB-4C5E-9242-EEFB7FD9D2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917" y="4290440"/>
            <a:ext cx="1031458" cy="1031458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295408E4-4B99-40B4-BD1D-A263946655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04" y="4408788"/>
            <a:ext cx="2700088" cy="79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1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9"/>
    </mc:Choice>
    <mc:Fallback xmlns="">
      <p:transition spd="slow" advTm="497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E901C5F2-920B-4903-AC35-8C017B0EA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643467"/>
            <a:ext cx="6255026" cy="5054008"/>
          </a:xfrm>
        </p:spPr>
        <p:txBody>
          <a:bodyPr anchor="ctr">
            <a:normAutofit/>
          </a:bodyPr>
          <a:lstStyle/>
          <a:p>
            <a:pPr algn="r"/>
            <a:r>
              <a:rPr lang="th-TH"/>
              <a:t>การออกแบบโครงงาน</a:t>
            </a: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803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68"/>
    </mc:Choice>
    <mc:Fallback xmlns="">
      <p:transition spd="slow" advTm="756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2EE42BC8-A3D8-4058-8CFC-3F66289B46DB}"/>
              </a:ext>
            </a:extLst>
          </p:cNvPr>
          <p:cNvSpPr txBox="1"/>
          <p:nvPr/>
        </p:nvSpPr>
        <p:spPr>
          <a:xfrm>
            <a:off x="1310716" y="767596"/>
            <a:ext cx="4350934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latin typeface="+mj-lt"/>
                <a:ea typeface="+mj-ea"/>
                <a:cs typeface="+mj-cs"/>
              </a:rPr>
              <a:t>โครงสร้างของระบบ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C5C5B243-2A24-4BBA-88A4-F87DD19FF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352" y="412946"/>
            <a:ext cx="3570441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4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72"/>
    </mc:Choice>
    <mc:Fallback xmlns="">
      <p:transition spd="slow" advTm="3767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04BAC1C3-01F3-4558-80AC-D805824B5498}"/>
              </a:ext>
            </a:extLst>
          </p:cNvPr>
          <p:cNvSpPr txBox="1"/>
          <p:nvPr/>
        </p:nvSpPr>
        <p:spPr>
          <a:xfrm>
            <a:off x="687031" y="309142"/>
            <a:ext cx="3520902" cy="2495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latin typeface="+mj-lt"/>
                <a:ea typeface="+mj-ea"/>
                <a:cs typeface="+mj-cs"/>
              </a:rPr>
              <a:t>ER Diagram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A170E8CA-7484-4457-9759-53F05D149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078277"/>
            <a:ext cx="7347537" cy="470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9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72"/>
    </mc:Choice>
    <mc:Fallback xmlns="">
      <p:transition spd="slow" advTm="37672"/>
    </mc:Fallback>
  </mc:AlternateContent>
</p:sld>
</file>

<file path=ppt/theme/theme1.xml><?xml version="1.0" encoding="utf-8"?>
<a:theme xmlns:a="http://schemas.openxmlformats.org/drawingml/2006/main" name="ย้อนยุค">
  <a:themeElements>
    <a:clrScheme name="ย้อนยุค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ย้อนยุค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ย้อนยุค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2185</TotalTime>
  <Words>538</Words>
  <Application>Microsoft Office PowerPoint</Application>
  <PresentationFormat>แบบจอกว้าง</PresentationFormat>
  <Paragraphs>68</Paragraphs>
  <Slides>25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25</vt:i4>
      </vt:variant>
    </vt:vector>
  </HeadingPairs>
  <TitlesOfParts>
    <vt:vector size="31" baseType="lpstr">
      <vt:lpstr>Calibri</vt:lpstr>
      <vt:lpstr>Calibri Light</vt:lpstr>
      <vt:lpstr>Gill Sans MT</vt:lpstr>
      <vt:lpstr>TH Sarabun New</vt:lpstr>
      <vt:lpstr>Wingdings</vt:lpstr>
      <vt:lpstr>ย้อนยุค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การออกแบบโครงงาน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จบการนำเสนอ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Siridet Wongnarat</dc:creator>
  <cp:lastModifiedBy>Peerapat Srisuwong</cp:lastModifiedBy>
  <cp:revision>108</cp:revision>
  <dcterms:created xsi:type="dcterms:W3CDTF">2020-10-09T05:05:01Z</dcterms:created>
  <dcterms:modified xsi:type="dcterms:W3CDTF">2022-06-03T02:48:25Z</dcterms:modified>
</cp:coreProperties>
</file>